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6" r:id="rId3"/>
    <p:sldId id="261" r:id="rId4"/>
    <p:sldId id="262" r:id="rId5"/>
    <p:sldId id="257" r:id="rId6"/>
    <p:sldId id="258" r:id="rId7"/>
    <p:sldId id="25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elle Berndt" initials="DB" lastIdx="3" clrIdx="0">
    <p:extLst>
      <p:ext uri="{19B8F6BF-5375-455C-9EA6-DF929625EA0E}">
        <p15:presenceInfo xmlns:p15="http://schemas.microsoft.com/office/powerpoint/2012/main" userId="S-1-5-21-1332064494-1840918404-1212040476-114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4" autoAdjust="0"/>
    <p:restoredTop sz="94660"/>
  </p:normalViewPr>
  <p:slideViewPr>
    <p:cSldViewPr snapToGrid="0">
      <p:cViewPr varScale="1">
        <p:scale>
          <a:sx n="69" d="100"/>
          <a:sy n="69" d="100"/>
        </p:scale>
        <p:origin x="66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A51ACCF-1F71-4664-A7CD-21C0F8C8CF70}" type="datetimeFigureOut">
              <a:rPr lang="en-US" smtClean="0"/>
              <a:t>9/20/2016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784300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51ACCF-1F71-4664-A7CD-21C0F8C8CF70}" type="datetimeFigureOut">
              <a:rPr lang="en-US" smtClean="0"/>
              <a:t>9/20/2016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3540031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51ACCF-1F71-4664-A7CD-21C0F8C8CF70}" type="datetimeFigureOut">
              <a:rPr lang="en-US" smtClean="0"/>
              <a:t>9/20/2016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4223787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51ACCF-1F71-4664-A7CD-21C0F8C8CF70}" type="datetimeFigureOut">
              <a:rPr lang="en-US" smtClean="0"/>
              <a:t>9/20/2016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1808262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51ACCF-1F71-4664-A7CD-21C0F8C8CF70}" type="datetimeFigureOut">
              <a:rPr lang="en-US" smtClean="0"/>
              <a:t>9/20/2016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940133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51ACCF-1F71-4664-A7CD-21C0F8C8CF70}" type="datetimeFigureOut">
              <a:rPr lang="en-US" smtClean="0"/>
              <a:t>9/20/2016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392309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51ACCF-1F71-4664-A7CD-21C0F8C8CF70}" type="datetimeFigureOut">
              <a:rPr lang="en-US" smtClean="0"/>
              <a:t>9/20/2016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2561368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51ACCF-1F71-4664-A7CD-21C0F8C8CF70}" type="datetimeFigureOut">
              <a:rPr lang="en-US" smtClean="0"/>
              <a:t>9/20/2016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8965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51ACCF-1F71-4664-A7CD-21C0F8C8CF70}" type="datetimeFigureOut">
              <a:rPr lang="en-US" smtClean="0"/>
              <a:t>9/20/2016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1622473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51ACCF-1F71-4664-A7CD-21C0F8C8CF70}" type="datetimeFigureOut">
              <a:rPr lang="en-US" smtClean="0"/>
              <a:t>9/20/2016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1245655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51ACCF-1F71-4664-A7CD-21C0F8C8CF70}" type="datetimeFigureOut">
              <a:rPr lang="en-US" smtClean="0"/>
              <a:t>9/20/2016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4CBE4F-8956-4D3D-83F3-9AA131CD2018}" type="slidenum">
              <a:rPr lang="en-US" smtClean="0"/>
              <a:t>‹#›</a:t>
            </a:fld>
            <a:endParaRPr lang="en-US"/>
          </a:p>
        </p:txBody>
      </p:sp>
    </p:spTree>
    <p:extLst>
      <p:ext uri="{BB962C8B-B14F-4D97-AF65-F5344CB8AC3E}">
        <p14:creationId xmlns:p14="http://schemas.microsoft.com/office/powerpoint/2010/main" val="1391712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51ACCF-1F71-4664-A7CD-21C0F8C8CF70}" type="datetimeFigureOut">
              <a:rPr lang="en-US" smtClean="0"/>
              <a:t>9/20/2016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4CBE4F-8956-4D3D-83F3-9AA131CD2018}" type="slidenum">
              <a:rPr lang="en-US" smtClean="0"/>
              <a:t>‹#›</a:t>
            </a:fld>
            <a:endParaRPr lang="en-US"/>
          </a:p>
        </p:txBody>
      </p:sp>
    </p:spTree>
    <p:extLst>
      <p:ext uri="{BB962C8B-B14F-4D97-AF65-F5344CB8AC3E}">
        <p14:creationId xmlns:p14="http://schemas.microsoft.com/office/powerpoint/2010/main" val="2838852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194" y="365125"/>
            <a:ext cx="11943806" cy="6231618"/>
          </a:xfrm>
        </p:spPr>
        <p:txBody>
          <a:bodyPr>
            <a:noAutofit/>
          </a:bodyPr>
          <a:lstStyle/>
          <a:p>
            <a:r>
              <a:rPr lang="en-US" sz="3200" b="1" dirty="0"/>
              <a:t>CLOCHETTE</a:t>
            </a:r>
            <a:r>
              <a:rPr lang="en-US" sz="2800" dirty="0"/>
              <a:t/>
            </a:r>
            <a:br>
              <a:rPr lang="en-US" sz="2800" dirty="0"/>
            </a:br>
            <a:r>
              <a:rPr lang="en-US" sz="2800" dirty="0"/>
              <a:t/>
            </a:r>
            <a:br>
              <a:rPr lang="en-US" sz="2800" dirty="0"/>
            </a:br>
            <a:r>
              <a:rPr lang="en-US" sz="2800" dirty="0"/>
              <a:t>Determine if the correct translation of “plus” would be “more” or “most” in each of the following sentences. Write more or most for your answer.</a:t>
            </a:r>
            <a:r>
              <a:rPr lang="en-US" sz="2800" dirty="0"/>
              <a:t/>
            </a:r>
            <a:br>
              <a:rPr lang="en-US" sz="2800" dirty="0"/>
            </a:br>
            <a:r>
              <a:rPr lang="en-US" sz="2800" dirty="0"/>
              <a:t/>
            </a:r>
            <a:br>
              <a:rPr lang="en-US" sz="2800" dirty="0"/>
            </a:br>
            <a:r>
              <a:rPr lang="en-US" sz="3200" dirty="0" smtClean="0"/>
              <a:t>1. Le </a:t>
            </a:r>
            <a:r>
              <a:rPr lang="en-US" sz="3200" dirty="0"/>
              <a:t>lion court </a:t>
            </a:r>
            <a:r>
              <a:rPr lang="en-US" sz="3200" u="sng" dirty="0"/>
              <a:t>plus</a:t>
            </a:r>
            <a:r>
              <a:rPr lang="en-US" sz="3200" dirty="0"/>
              <a:t> </a:t>
            </a:r>
            <a:r>
              <a:rPr lang="en-US" sz="3200" dirty="0" err="1"/>
              <a:t>vite</a:t>
            </a:r>
            <a:r>
              <a:rPr lang="en-US" sz="3200" dirty="0"/>
              <a:t> que la gazelle.</a:t>
            </a:r>
            <a:br>
              <a:rPr lang="en-US" sz="3200" dirty="0"/>
            </a:br>
            <a:r>
              <a:rPr lang="en-US" sz="3200" dirty="0"/>
              <a:t/>
            </a:r>
            <a:br>
              <a:rPr lang="en-US" sz="3200" dirty="0"/>
            </a:br>
            <a:r>
              <a:rPr lang="en-US" sz="3200" dirty="0" smtClean="0"/>
              <a:t>2. </a:t>
            </a:r>
            <a:r>
              <a:rPr lang="en-US" sz="3200" dirty="0" err="1" smtClean="0"/>
              <a:t>Même</a:t>
            </a:r>
            <a:r>
              <a:rPr lang="en-US" sz="3200" dirty="0" smtClean="0"/>
              <a:t> </a:t>
            </a:r>
            <a:r>
              <a:rPr lang="en-US" sz="3200" dirty="0" err="1"/>
              <a:t>s’il</a:t>
            </a:r>
            <a:r>
              <a:rPr lang="en-US" sz="3200" dirty="0"/>
              <a:t> </a:t>
            </a:r>
            <a:r>
              <a:rPr lang="en-US" sz="3200" dirty="0" err="1"/>
              <a:t>était</a:t>
            </a:r>
            <a:r>
              <a:rPr lang="en-US" sz="3200" dirty="0"/>
              <a:t> le </a:t>
            </a:r>
            <a:r>
              <a:rPr lang="en-US" sz="3200" u="sng" dirty="0"/>
              <a:t>plus</a:t>
            </a:r>
            <a:r>
              <a:rPr lang="en-US" sz="3200" dirty="0"/>
              <a:t> laid </a:t>
            </a:r>
            <a:r>
              <a:rPr lang="en-US" sz="3200" dirty="0" err="1"/>
              <a:t>chien</a:t>
            </a:r>
            <a:r>
              <a:rPr lang="en-US" sz="3200" dirty="0"/>
              <a:t> du monde, je </a:t>
            </a:r>
            <a:r>
              <a:rPr lang="en-US" sz="3200" dirty="0" err="1"/>
              <a:t>l’aimerais</a:t>
            </a:r>
            <a:r>
              <a:rPr lang="en-US" sz="3200" dirty="0"/>
              <a:t> encore.</a:t>
            </a:r>
            <a:br>
              <a:rPr lang="en-US" sz="3200" dirty="0"/>
            </a:br>
            <a:r>
              <a:rPr lang="en-US" sz="3200" dirty="0"/>
              <a:t/>
            </a:r>
            <a:br>
              <a:rPr lang="en-US" sz="3200" dirty="0"/>
            </a:br>
            <a:r>
              <a:rPr lang="en-US" sz="3200" dirty="0" smtClean="0"/>
              <a:t>3. Will </a:t>
            </a:r>
            <a:r>
              <a:rPr lang="en-US" sz="3200" dirty="0"/>
              <a:t>Farrell </a:t>
            </a:r>
            <a:r>
              <a:rPr lang="en-US" sz="3200" dirty="0" err="1"/>
              <a:t>est</a:t>
            </a:r>
            <a:r>
              <a:rPr lang="en-US" sz="3200" dirty="0"/>
              <a:t> </a:t>
            </a:r>
            <a:r>
              <a:rPr lang="en-US" sz="3200" u="sng" dirty="0"/>
              <a:t>plus</a:t>
            </a:r>
            <a:r>
              <a:rPr lang="en-US" sz="3200" dirty="0"/>
              <a:t> </a:t>
            </a:r>
            <a:r>
              <a:rPr lang="en-US" sz="3200" dirty="0" err="1"/>
              <a:t>marrant</a:t>
            </a:r>
            <a:r>
              <a:rPr lang="en-US" sz="3200" dirty="0"/>
              <a:t> que Tyler Perry.</a:t>
            </a:r>
            <a:br>
              <a:rPr lang="en-US" sz="3200" dirty="0"/>
            </a:br>
            <a:r>
              <a:rPr lang="en-US" sz="3200" dirty="0"/>
              <a:t/>
            </a:r>
            <a:br>
              <a:rPr lang="en-US" sz="3200" dirty="0"/>
            </a:br>
            <a:r>
              <a:rPr lang="en-US" sz="3200" dirty="0" smtClean="0"/>
              <a:t>4. La </a:t>
            </a:r>
            <a:r>
              <a:rPr lang="en-US" sz="3200" dirty="0"/>
              <a:t>science </a:t>
            </a:r>
            <a:r>
              <a:rPr lang="en-US" sz="3200" dirty="0" err="1"/>
              <a:t>est</a:t>
            </a:r>
            <a:r>
              <a:rPr lang="en-US" sz="3200" dirty="0"/>
              <a:t> </a:t>
            </a:r>
            <a:r>
              <a:rPr lang="en-US" sz="3200" u="sng" dirty="0"/>
              <a:t>plus</a:t>
            </a:r>
            <a:r>
              <a:rPr lang="en-US" sz="3200" dirty="0"/>
              <a:t> difficile que les </a:t>
            </a:r>
            <a:r>
              <a:rPr lang="en-US" sz="3200" dirty="0" err="1"/>
              <a:t>maths</a:t>
            </a:r>
            <a:r>
              <a:rPr lang="en-US" sz="3200" dirty="0"/>
              <a:t>.</a:t>
            </a:r>
            <a:br>
              <a:rPr lang="en-US" sz="3200" dirty="0"/>
            </a:br>
            <a:r>
              <a:rPr lang="en-US" sz="3200" dirty="0"/>
              <a:t/>
            </a:r>
            <a:br>
              <a:rPr lang="en-US" sz="3200" dirty="0"/>
            </a:br>
            <a:r>
              <a:rPr lang="en-US" sz="3200" dirty="0" smtClean="0"/>
              <a:t>5. Bradley </a:t>
            </a:r>
            <a:r>
              <a:rPr lang="en-US" sz="3200" dirty="0"/>
              <a:t>Cooper </a:t>
            </a:r>
            <a:r>
              <a:rPr lang="en-US" sz="3200" dirty="0" err="1"/>
              <a:t>est</a:t>
            </a:r>
            <a:r>
              <a:rPr lang="en-US" sz="3200" dirty="0"/>
              <a:t> le </a:t>
            </a:r>
            <a:r>
              <a:rPr lang="en-US" sz="3200" u="sng" dirty="0"/>
              <a:t>plus</a:t>
            </a:r>
            <a:r>
              <a:rPr lang="en-US" sz="3200" dirty="0"/>
              <a:t> </a:t>
            </a:r>
            <a:r>
              <a:rPr lang="en-US" sz="3200" dirty="0" smtClean="0"/>
              <a:t>bel </a:t>
            </a:r>
            <a:r>
              <a:rPr lang="en-US" sz="3200" dirty="0" err="1"/>
              <a:t>acteur</a:t>
            </a:r>
            <a:r>
              <a:rPr lang="en-US" sz="3200" dirty="0"/>
              <a:t> du monde</a:t>
            </a:r>
            <a:r>
              <a:rPr lang="en-US" sz="3200" dirty="0" smtClean="0"/>
              <a:t>.</a:t>
            </a:r>
            <a:endParaRPr lang="en-US" sz="2800" dirty="0"/>
          </a:p>
        </p:txBody>
      </p:sp>
    </p:spTree>
    <p:extLst>
      <p:ext uri="{BB962C8B-B14F-4D97-AF65-F5344CB8AC3E}">
        <p14:creationId xmlns:p14="http://schemas.microsoft.com/office/powerpoint/2010/main" val="3890501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38908" y="120073"/>
            <a:ext cx="11480799" cy="3447098"/>
          </a:xfrm>
          <a:prstGeom prst="rect">
            <a:avLst/>
          </a:prstGeom>
          <a:noFill/>
        </p:spPr>
        <p:txBody>
          <a:bodyPr wrap="square" rtlCol="0">
            <a:spAutoFit/>
          </a:bodyPr>
          <a:lstStyle/>
          <a:p>
            <a:r>
              <a:rPr lang="fr-FR" sz="6600" b="1" u="sng" dirty="0" smtClean="0">
                <a:latin typeface="French Script MT" panose="03020402040607040605" pitchFamily="66" charset="0"/>
              </a:rPr>
              <a:t>À l’école</a:t>
            </a:r>
            <a:r>
              <a:rPr lang="fr-FR" sz="6600" b="1" dirty="0" smtClean="0">
                <a:latin typeface="French Script MT" panose="03020402040607040605" pitchFamily="66" charset="0"/>
              </a:rPr>
              <a:t>:  Qu’est-ce que tu aimes, et qu’est-ce que tu n’aimes pas?</a:t>
            </a:r>
          </a:p>
          <a:p>
            <a:endParaRPr lang="fr-FR" sz="2000" b="1" dirty="0" smtClean="0">
              <a:latin typeface="French Script MT" panose="03020402040607040605" pitchFamily="66" charset="0"/>
            </a:endParaRPr>
          </a:p>
          <a:p>
            <a:r>
              <a:rPr lang="fr-FR" sz="6600" b="1" u="sng" dirty="0" smtClean="0">
                <a:latin typeface="French Script MT" panose="03020402040607040605" pitchFamily="66" charset="0"/>
              </a:rPr>
              <a:t>On aime…	</a:t>
            </a:r>
            <a:r>
              <a:rPr lang="fr-FR" sz="6600" b="1" dirty="0" smtClean="0">
                <a:latin typeface="French Script MT" panose="03020402040607040605" pitchFamily="66" charset="0"/>
              </a:rPr>
              <a:t>			</a:t>
            </a:r>
            <a:r>
              <a:rPr lang="fr-FR" sz="6600" b="1" u="sng" dirty="0" smtClean="0">
                <a:latin typeface="French Script MT" panose="03020402040607040605" pitchFamily="66" charset="0"/>
              </a:rPr>
              <a:t>On n’aime pas…</a:t>
            </a:r>
            <a:endParaRPr lang="fr-FR" sz="6600" b="1" u="sng" dirty="0">
              <a:latin typeface="French Script MT" panose="03020402040607040605" pitchFamily="66" charset="0"/>
            </a:endParaRPr>
          </a:p>
        </p:txBody>
      </p:sp>
    </p:spTree>
    <p:extLst>
      <p:ext uri="{BB962C8B-B14F-4D97-AF65-F5344CB8AC3E}">
        <p14:creationId xmlns:p14="http://schemas.microsoft.com/office/powerpoint/2010/main" val="8561272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8659" y="455523"/>
            <a:ext cx="10606432" cy="769441"/>
          </a:xfrm>
          <a:prstGeom prst="rect">
            <a:avLst/>
          </a:prstGeom>
          <a:noFill/>
        </p:spPr>
        <p:txBody>
          <a:bodyPr wrap="square" rtlCol="0">
            <a:spAutoFit/>
          </a:bodyPr>
          <a:lstStyle/>
          <a:p>
            <a:r>
              <a:rPr lang="fr-FR" sz="4400" dirty="0" smtClean="0">
                <a:latin typeface="Berlin Sans FB" panose="020E0602020502020306" pitchFamily="34" charset="0"/>
              </a:rPr>
              <a:t>Le cours que je trouve le plus difficile, c’est…</a:t>
            </a:r>
            <a:endParaRPr lang="fr-FR" sz="4400" dirty="0">
              <a:latin typeface="Berlin Sans FB" panose="020E0602020502020306" pitchFamily="34" charset="0"/>
            </a:endParaRPr>
          </a:p>
        </p:txBody>
      </p:sp>
      <p:sp>
        <p:nvSpPr>
          <p:cNvPr id="5" name="TextBox 4"/>
          <p:cNvSpPr txBox="1"/>
          <p:nvPr/>
        </p:nvSpPr>
        <p:spPr>
          <a:xfrm>
            <a:off x="338659" y="1813268"/>
            <a:ext cx="4621268" cy="769441"/>
          </a:xfrm>
          <a:prstGeom prst="rect">
            <a:avLst/>
          </a:prstGeom>
          <a:noFill/>
        </p:spPr>
        <p:txBody>
          <a:bodyPr wrap="square" rtlCol="0">
            <a:spAutoFit/>
          </a:bodyPr>
          <a:lstStyle/>
          <a:p>
            <a:r>
              <a:rPr lang="fr-FR" sz="4400" dirty="0" smtClean="0">
                <a:latin typeface="Berlin Sans FB" panose="020E0602020502020306" pitchFamily="34" charset="0"/>
              </a:rPr>
              <a:t>La science</a:t>
            </a:r>
            <a:endParaRPr lang="fr-FR" sz="4400" dirty="0">
              <a:latin typeface="Berlin Sans FB" panose="020E0602020502020306" pitchFamily="34" charset="0"/>
            </a:endParaRPr>
          </a:p>
        </p:txBody>
      </p:sp>
      <p:sp>
        <p:nvSpPr>
          <p:cNvPr id="6" name="TextBox 5"/>
          <p:cNvSpPr txBox="1"/>
          <p:nvPr/>
        </p:nvSpPr>
        <p:spPr>
          <a:xfrm>
            <a:off x="7570732" y="1813267"/>
            <a:ext cx="4621268" cy="769441"/>
          </a:xfrm>
          <a:prstGeom prst="rect">
            <a:avLst/>
          </a:prstGeom>
          <a:noFill/>
        </p:spPr>
        <p:txBody>
          <a:bodyPr wrap="square" rtlCol="0">
            <a:spAutoFit/>
          </a:bodyPr>
          <a:lstStyle/>
          <a:p>
            <a:r>
              <a:rPr lang="fr-FR" sz="4400" dirty="0" smtClean="0">
                <a:latin typeface="Berlin Sans FB" panose="020E0602020502020306" pitchFamily="34" charset="0"/>
              </a:rPr>
              <a:t>Les maths</a:t>
            </a:r>
            <a:endParaRPr lang="fr-FR" sz="4400" dirty="0">
              <a:latin typeface="Berlin Sans FB" panose="020E0602020502020306" pitchFamily="34" charset="0"/>
            </a:endParaRPr>
          </a:p>
        </p:txBody>
      </p:sp>
      <p:sp>
        <p:nvSpPr>
          <p:cNvPr id="7" name="TextBox 6"/>
          <p:cNvSpPr txBox="1"/>
          <p:nvPr/>
        </p:nvSpPr>
        <p:spPr>
          <a:xfrm>
            <a:off x="7570732" y="4785066"/>
            <a:ext cx="4621268" cy="769441"/>
          </a:xfrm>
          <a:prstGeom prst="rect">
            <a:avLst/>
          </a:prstGeom>
          <a:noFill/>
        </p:spPr>
        <p:txBody>
          <a:bodyPr wrap="square" rtlCol="0">
            <a:spAutoFit/>
          </a:bodyPr>
          <a:lstStyle/>
          <a:p>
            <a:r>
              <a:rPr lang="fr-FR" sz="4400" dirty="0" smtClean="0">
                <a:latin typeface="Berlin Sans FB" panose="020E0602020502020306" pitchFamily="34" charset="0"/>
              </a:rPr>
              <a:t>L’anglais</a:t>
            </a:r>
            <a:endParaRPr lang="fr-FR" sz="4400" dirty="0">
              <a:latin typeface="Berlin Sans FB" panose="020E0602020502020306" pitchFamily="34" charset="0"/>
            </a:endParaRPr>
          </a:p>
        </p:txBody>
      </p:sp>
      <p:sp>
        <p:nvSpPr>
          <p:cNvPr id="8" name="TextBox 7"/>
          <p:cNvSpPr txBox="1"/>
          <p:nvPr/>
        </p:nvSpPr>
        <p:spPr>
          <a:xfrm>
            <a:off x="338659" y="4838804"/>
            <a:ext cx="4621268" cy="769441"/>
          </a:xfrm>
          <a:prstGeom prst="rect">
            <a:avLst/>
          </a:prstGeom>
          <a:noFill/>
        </p:spPr>
        <p:txBody>
          <a:bodyPr wrap="square" rtlCol="0">
            <a:spAutoFit/>
          </a:bodyPr>
          <a:lstStyle/>
          <a:p>
            <a:r>
              <a:rPr lang="fr-FR" sz="4400" dirty="0" smtClean="0">
                <a:latin typeface="Berlin Sans FB" panose="020E0602020502020306" pitchFamily="34" charset="0"/>
              </a:rPr>
              <a:t>L’histoire</a:t>
            </a:r>
            <a:endParaRPr lang="fr-FR" sz="4400" dirty="0">
              <a:latin typeface="Berlin Sans FB" panose="020E0602020502020306" pitchFamily="34" charset="0"/>
            </a:endParaRPr>
          </a:p>
        </p:txBody>
      </p:sp>
    </p:spTree>
    <p:extLst>
      <p:ext uri="{BB962C8B-B14F-4D97-AF65-F5344CB8AC3E}">
        <p14:creationId xmlns:p14="http://schemas.microsoft.com/office/powerpoint/2010/main" val="42913586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8659" y="455523"/>
            <a:ext cx="10606432" cy="769441"/>
          </a:xfrm>
          <a:prstGeom prst="rect">
            <a:avLst/>
          </a:prstGeom>
          <a:noFill/>
        </p:spPr>
        <p:txBody>
          <a:bodyPr wrap="square" rtlCol="0">
            <a:spAutoFit/>
          </a:bodyPr>
          <a:lstStyle/>
          <a:p>
            <a:r>
              <a:rPr lang="fr-FR" sz="4400" dirty="0" smtClean="0">
                <a:latin typeface="Berlin Sans FB" panose="020E0602020502020306" pitchFamily="34" charset="0"/>
              </a:rPr>
              <a:t>Ce que je trouve le plus stressant, c’est…</a:t>
            </a:r>
            <a:endParaRPr lang="fr-FR" sz="4400" dirty="0">
              <a:latin typeface="Berlin Sans FB" panose="020E0602020502020306" pitchFamily="34" charset="0"/>
            </a:endParaRPr>
          </a:p>
        </p:txBody>
      </p:sp>
      <p:sp>
        <p:nvSpPr>
          <p:cNvPr id="5" name="TextBox 4"/>
          <p:cNvSpPr txBox="1"/>
          <p:nvPr/>
        </p:nvSpPr>
        <p:spPr>
          <a:xfrm>
            <a:off x="338659" y="1813268"/>
            <a:ext cx="4621268" cy="769441"/>
          </a:xfrm>
          <a:prstGeom prst="rect">
            <a:avLst/>
          </a:prstGeom>
          <a:noFill/>
        </p:spPr>
        <p:txBody>
          <a:bodyPr wrap="square" rtlCol="0">
            <a:spAutoFit/>
          </a:bodyPr>
          <a:lstStyle/>
          <a:p>
            <a:r>
              <a:rPr lang="fr-FR" sz="4400" dirty="0" smtClean="0">
                <a:latin typeface="Berlin Sans FB" panose="020E0602020502020306" pitchFamily="34" charset="0"/>
              </a:rPr>
              <a:t>Les examens</a:t>
            </a:r>
            <a:endParaRPr lang="fr-FR" sz="4400" dirty="0">
              <a:latin typeface="Berlin Sans FB" panose="020E0602020502020306" pitchFamily="34" charset="0"/>
            </a:endParaRPr>
          </a:p>
        </p:txBody>
      </p:sp>
      <p:sp>
        <p:nvSpPr>
          <p:cNvPr id="6" name="TextBox 5"/>
          <p:cNvSpPr txBox="1"/>
          <p:nvPr/>
        </p:nvSpPr>
        <p:spPr>
          <a:xfrm>
            <a:off x="7570732" y="1813267"/>
            <a:ext cx="4621268" cy="769441"/>
          </a:xfrm>
          <a:prstGeom prst="rect">
            <a:avLst/>
          </a:prstGeom>
          <a:noFill/>
        </p:spPr>
        <p:txBody>
          <a:bodyPr wrap="square" rtlCol="0">
            <a:spAutoFit/>
          </a:bodyPr>
          <a:lstStyle/>
          <a:p>
            <a:r>
              <a:rPr lang="fr-FR" sz="4400" dirty="0" smtClean="0">
                <a:latin typeface="Berlin Sans FB" panose="020E0602020502020306" pitchFamily="34" charset="0"/>
              </a:rPr>
              <a:t>Les devoirs</a:t>
            </a:r>
            <a:endParaRPr lang="fr-FR" sz="4400" dirty="0">
              <a:latin typeface="Berlin Sans FB" panose="020E0602020502020306" pitchFamily="34" charset="0"/>
            </a:endParaRPr>
          </a:p>
        </p:txBody>
      </p:sp>
      <p:sp>
        <p:nvSpPr>
          <p:cNvPr id="7" name="TextBox 6"/>
          <p:cNvSpPr txBox="1"/>
          <p:nvPr/>
        </p:nvSpPr>
        <p:spPr>
          <a:xfrm>
            <a:off x="7307496" y="4688084"/>
            <a:ext cx="4621268" cy="1446550"/>
          </a:xfrm>
          <a:prstGeom prst="rect">
            <a:avLst/>
          </a:prstGeom>
          <a:noFill/>
        </p:spPr>
        <p:txBody>
          <a:bodyPr wrap="square" rtlCol="0">
            <a:spAutoFit/>
          </a:bodyPr>
          <a:lstStyle/>
          <a:p>
            <a:r>
              <a:rPr lang="fr-FR" sz="4400" dirty="0" smtClean="0">
                <a:latin typeface="Berlin Sans FB" panose="020E0602020502020306" pitchFamily="34" charset="0"/>
              </a:rPr>
              <a:t>Les responsabilités à la maison</a:t>
            </a:r>
            <a:endParaRPr lang="fr-FR" sz="4400" dirty="0">
              <a:latin typeface="Berlin Sans FB" panose="020E0602020502020306" pitchFamily="34" charset="0"/>
            </a:endParaRPr>
          </a:p>
        </p:txBody>
      </p:sp>
      <p:sp>
        <p:nvSpPr>
          <p:cNvPr id="8" name="TextBox 7"/>
          <p:cNvSpPr txBox="1"/>
          <p:nvPr/>
        </p:nvSpPr>
        <p:spPr>
          <a:xfrm>
            <a:off x="338659" y="4838804"/>
            <a:ext cx="4621268" cy="769441"/>
          </a:xfrm>
          <a:prstGeom prst="rect">
            <a:avLst/>
          </a:prstGeom>
          <a:noFill/>
        </p:spPr>
        <p:txBody>
          <a:bodyPr wrap="square" rtlCol="0">
            <a:spAutoFit/>
          </a:bodyPr>
          <a:lstStyle/>
          <a:p>
            <a:r>
              <a:rPr lang="fr-FR" sz="4400" dirty="0" smtClean="0">
                <a:latin typeface="Berlin Sans FB" panose="020E0602020502020306" pitchFamily="34" charset="0"/>
              </a:rPr>
              <a:t>La </a:t>
            </a:r>
            <a:r>
              <a:rPr lang="fr-FR" sz="4400" dirty="0" err="1" smtClean="0">
                <a:latin typeface="Berlin Sans FB" panose="020E0602020502020306" pitchFamily="34" charset="0"/>
              </a:rPr>
              <a:t>fmaille</a:t>
            </a:r>
            <a:r>
              <a:rPr lang="fr-FR" sz="4400" dirty="0" smtClean="0">
                <a:latin typeface="Berlin Sans FB" panose="020E0602020502020306" pitchFamily="34" charset="0"/>
              </a:rPr>
              <a:t>/les amis</a:t>
            </a:r>
            <a:endParaRPr lang="fr-FR" sz="4400" dirty="0">
              <a:latin typeface="Berlin Sans FB" panose="020E0602020502020306" pitchFamily="34" charset="0"/>
            </a:endParaRPr>
          </a:p>
        </p:txBody>
      </p:sp>
    </p:spTree>
    <p:extLst>
      <p:ext uri="{BB962C8B-B14F-4D97-AF65-F5344CB8AC3E}">
        <p14:creationId xmlns:p14="http://schemas.microsoft.com/office/powerpoint/2010/main" val="9148245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5241" y="968141"/>
            <a:ext cx="4181707" cy="646331"/>
          </a:xfrm>
          <a:prstGeom prst="rect">
            <a:avLst/>
          </a:prstGeom>
          <a:noFill/>
        </p:spPr>
        <p:txBody>
          <a:bodyPr wrap="square" rtlCol="0">
            <a:spAutoFit/>
          </a:bodyPr>
          <a:lstStyle/>
          <a:p>
            <a:r>
              <a:rPr lang="fr-FR" sz="3600" dirty="0" smtClean="0">
                <a:latin typeface="Berlin Sans FB" panose="020E0602020502020306" pitchFamily="34" charset="0"/>
              </a:rPr>
              <a:t>une(e) étudiant(e)</a:t>
            </a:r>
            <a:endParaRPr lang="fr-FR" sz="3600" dirty="0">
              <a:latin typeface="Berlin Sans FB" panose="020E0602020502020306" pitchFamily="34" charset="0"/>
            </a:endParaRPr>
          </a:p>
        </p:txBody>
      </p:sp>
      <p:sp>
        <p:nvSpPr>
          <p:cNvPr id="5" name="TextBox 4"/>
          <p:cNvSpPr txBox="1"/>
          <p:nvPr/>
        </p:nvSpPr>
        <p:spPr>
          <a:xfrm>
            <a:off x="8243407" y="644976"/>
            <a:ext cx="2475571" cy="646331"/>
          </a:xfrm>
          <a:prstGeom prst="rect">
            <a:avLst/>
          </a:prstGeom>
          <a:noFill/>
        </p:spPr>
        <p:txBody>
          <a:bodyPr wrap="square" rtlCol="0">
            <a:spAutoFit/>
          </a:bodyPr>
          <a:lstStyle/>
          <a:p>
            <a:r>
              <a:rPr lang="fr-FR" sz="3600" dirty="0" smtClean="0">
                <a:latin typeface="Berlin Sans FB" panose="020E0602020502020306" pitchFamily="34" charset="0"/>
              </a:rPr>
              <a:t>un cours</a:t>
            </a:r>
            <a:endParaRPr lang="fr-FR" sz="3600" dirty="0">
              <a:latin typeface="Berlin Sans FB" panose="020E0602020502020306" pitchFamily="34" charset="0"/>
            </a:endParaRPr>
          </a:p>
        </p:txBody>
      </p:sp>
      <p:sp>
        <p:nvSpPr>
          <p:cNvPr id="6" name="TextBox 5"/>
          <p:cNvSpPr txBox="1"/>
          <p:nvPr/>
        </p:nvSpPr>
        <p:spPr>
          <a:xfrm>
            <a:off x="1045241" y="3752506"/>
            <a:ext cx="2884448" cy="646331"/>
          </a:xfrm>
          <a:prstGeom prst="rect">
            <a:avLst/>
          </a:prstGeom>
          <a:noFill/>
        </p:spPr>
        <p:txBody>
          <a:bodyPr wrap="square" rtlCol="0">
            <a:spAutoFit/>
          </a:bodyPr>
          <a:lstStyle/>
          <a:p>
            <a:r>
              <a:rPr lang="fr-FR" sz="3600" dirty="0" smtClean="0">
                <a:latin typeface="Berlin Sans FB" panose="020E0602020502020306" pitchFamily="34" charset="0"/>
              </a:rPr>
              <a:t>un professeur</a:t>
            </a:r>
            <a:endParaRPr lang="fr-FR" sz="3600" dirty="0">
              <a:latin typeface="Berlin Sans FB" panose="020E0602020502020306" pitchFamily="34" charset="0"/>
            </a:endParaRPr>
          </a:p>
        </p:txBody>
      </p:sp>
      <p:sp>
        <p:nvSpPr>
          <p:cNvPr id="7" name="TextBox 6"/>
          <p:cNvSpPr txBox="1"/>
          <p:nvPr/>
        </p:nvSpPr>
        <p:spPr>
          <a:xfrm>
            <a:off x="8368726" y="3652703"/>
            <a:ext cx="2884448" cy="646331"/>
          </a:xfrm>
          <a:prstGeom prst="rect">
            <a:avLst/>
          </a:prstGeom>
          <a:noFill/>
        </p:spPr>
        <p:txBody>
          <a:bodyPr wrap="square" rtlCol="0">
            <a:spAutoFit/>
          </a:bodyPr>
          <a:lstStyle/>
          <a:p>
            <a:r>
              <a:rPr lang="fr-FR" sz="3600" dirty="0" smtClean="0">
                <a:latin typeface="Berlin Sans FB" panose="020E0602020502020306" pitchFamily="34" charset="0"/>
              </a:rPr>
              <a:t>un examen</a:t>
            </a:r>
            <a:endParaRPr lang="fr-FR" sz="3600" dirty="0">
              <a:latin typeface="Berlin Sans FB" panose="020E0602020502020306" pitchFamily="34" charset="0"/>
            </a:endParaRPr>
          </a:p>
        </p:txBody>
      </p:sp>
      <p:sp>
        <p:nvSpPr>
          <p:cNvPr id="8" name="TextBox 7"/>
          <p:cNvSpPr txBox="1"/>
          <p:nvPr/>
        </p:nvSpPr>
        <p:spPr>
          <a:xfrm>
            <a:off x="4704434" y="5596516"/>
            <a:ext cx="2884448" cy="646331"/>
          </a:xfrm>
          <a:prstGeom prst="rect">
            <a:avLst/>
          </a:prstGeom>
          <a:noFill/>
        </p:spPr>
        <p:txBody>
          <a:bodyPr wrap="square" rtlCol="0">
            <a:spAutoFit/>
          </a:bodyPr>
          <a:lstStyle/>
          <a:p>
            <a:r>
              <a:rPr lang="fr-FR" sz="3600" dirty="0" smtClean="0">
                <a:latin typeface="Berlin Sans FB" panose="020E0602020502020306" pitchFamily="34" charset="0"/>
              </a:rPr>
              <a:t>un célèbre</a:t>
            </a:r>
            <a:endParaRPr lang="fr-FR" sz="3600" dirty="0">
              <a:latin typeface="Berlin Sans FB" panose="020E0602020502020306" pitchFamily="34" charset="0"/>
            </a:endParaRPr>
          </a:p>
        </p:txBody>
      </p:sp>
      <p:sp>
        <p:nvSpPr>
          <p:cNvPr id="2" name="Oval 1"/>
          <p:cNvSpPr/>
          <p:nvPr/>
        </p:nvSpPr>
        <p:spPr>
          <a:xfrm>
            <a:off x="692331" y="4715691"/>
            <a:ext cx="1567543" cy="13716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92331" y="5035010"/>
            <a:ext cx="1567543" cy="646331"/>
          </a:xfrm>
          <a:prstGeom prst="rect">
            <a:avLst/>
          </a:prstGeom>
          <a:noFill/>
        </p:spPr>
        <p:txBody>
          <a:bodyPr wrap="square" rtlCol="0">
            <a:spAutoFit/>
          </a:bodyPr>
          <a:lstStyle/>
          <a:p>
            <a:r>
              <a:rPr lang="fr-FR" sz="3600" dirty="0" smtClean="0">
                <a:latin typeface="Berlin Sans FB" panose="020E0602020502020306" pitchFamily="34" charset="0"/>
              </a:rPr>
              <a:t>sympa</a:t>
            </a:r>
            <a:endParaRPr lang="fr-FR" sz="3600" dirty="0">
              <a:latin typeface="Berlin Sans FB" panose="020E0602020502020306" pitchFamily="34" charset="0"/>
            </a:endParaRPr>
          </a:p>
        </p:txBody>
      </p:sp>
      <p:cxnSp>
        <p:nvCxnSpPr>
          <p:cNvPr id="10" name="Straight Connector 9"/>
          <p:cNvCxnSpPr>
            <a:stCxn id="2" idx="7"/>
            <a:endCxn id="6" idx="2"/>
          </p:cNvCxnSpPr>
          <p:nvPr/>
        </p:nvCxnSpPr>
        <p:spPr>
          <a:xfrm flipV="1">
            <a:off x="2030313" y="4398837"/>
            <a:ext cx="457152" cy="517720"/>
          </a:xfrm>
          <a:prstGeom prst="line">
            <a:avLst/>
          </a:prstGeom>
          <a:ln w="571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694849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446" y="571591"/>
            <a:ext cx="10515600" cy="4351338"/>
          </a:xfrm>
        </p:spPr>
        <p:txBody>
          <a:bodyPr/>
          <a:lstStyle/>
          <a:p>
            <a:pPr marL="0" indent="0">
              <a:buNone/>
            </a:pPr>
            <a:r>
              <a:rPr lang="fr-FR" u="sng" dirty="0" smtClean="0"/>
              <a:t>Il réussit</a:t>
            </a:r>
            <a:r>
              <a:rPr lang="fr-FR" dirty="0" smtClean="0"/>
              <a:t> son examen – He passes (</a:t>
            </a:r>
            <a:r>
              <a:rPr lang="fr-FR" dirty="0" err="1" smtClean="0"/>
              <a:t>succeeds</a:t>
            </a:r>
            <a:r>
              <a:rPr lang="fr-FR" dirty="0" smtClean="0"/>
              <a:t> on) </a:t>
            </a:r>
            <a:r>
              <a:rPr lang="fr-FR" dirty="0" err="1" smtClean="0"/>
              <a:t>his</a:t>
            </a:r>
            <a:r>
              <a:rPr lang="fr-FR" dirty="0" smtClean="0"/>
              <a:t> test</a:t>
            </a:r>
          </a:p>
          <a:p>
            <a:pPr marL="0" indent="0">
              <a:buNone/>
            </a:pPr>
            <a:endParaRPr lang="fr-FR" dirty="0"/>
          </a:p>
          <a:p>
            <a:pPr marL="0" indent="0">
              <a:buNone/>
            </a:pPr>
            <a:r>
              <a:rPr lang="fr-FR" dirty="0" smtClean="0"/>
              <a:t>Il </a:t>
            </a:r>
            <a:r>
              <a:rPr lang="fr-FR" u="sng" dirty="0" smtClean="0"/>
              <a:t>échoue à</a:t>
            </a:r>
            <a:r>
              <a:rPr lang="fr-FR" dirty="0" smtClean="0"/>
              <a:t>  - </a:t>
            </a:r>
            <a:r>
              <a:rPr lang="fr-FR" dirty="0" err="1" smtClean="0"/>
              <a:t>he</a:t>
            </a:r>
            <a:r>
              <a:rPr lang="fr-FR" dirty="0" smtClean="0"/>
              <a:t> </a:t>
            </a:r>
            <a:r>
              <a:rPr lang="fr-FR" dirty="0" err="1" smtClean="0"/>
              <a:t>fails</a:t>
            </a:r>
            <a:r>
              <a:rPr lang="fr-FR" dirty="0" smtClean="0"/>
              <a:t> (at)</a:t>
            </a:r>
          </a:p>
          <a:p>
            <a:pPr marL="0" indent="0">
              <a:buNone/>
            </a:pPr>
            <a:endParaRPr lang="fr-FR" u="sng" dirty="0" smtClean="0"/>
          </a:p>
          <a:p>
            <a:pPr marL="0" indent="0">
              <a:buNone/>
            </a:pPr>
            <a:r>
              <a:rPr lang="fr-FR" u="sng" dirty="0" smtClean="0"/>
              <a:t>cours de rattrapage - </a:t>
            </a:r>
            <a:endParaRPr lang="fr-FR" dirty="0"/>
          </a:p>
        </p:txBody>
      </p:sp>
    </p:spTree>
    <p:extLst>
      <p:ext uri="{BB962C8B-B14F-4D97-AF65-F5344CB8AC3E}">
        <p14:creationId xmlns:p14="http://schemas.microsoft.com/office/powerpoint/2010/main" val="17634209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446" y="571591"/>
            <a:ext cx="10515600" cy="4351338"/>
          </a:xfrm>
        </p:spPr>
        <p:txBody>
          <a:bodyPr/>
          <a:lstStyle/>
          <a:p>
            <a:pPr marL="0" indent="0">
              <a:buNone/>
            </a:pPr>
            <a:r>
              <a:rPr lang="fr-FR" dirty="0" err="1" smtClean="0"/>
              <a:t>Comprehension</a:t>
            </a:r>
            <a:r>
              <a:rPr lang="fr-FR" dirty="0" smtClean="0"/>
              <a:t> check:</a:t>
            </a:r>
          </a:p>
          <a:p>
            <a:pPr marL="0" indent="0">
              <a:buNone/>
            </a:pPr>
            <a:endParaRPr lang="fr-FR" dirty="0" smtClean="0"/>
          </a:p>
          <a:p>
            <a:pPr marL="514350" indent="-514350">
              <a:buAutoNum type="arabicPeriod"/>
            </a:pPr>
            <a:r>
              <a:rPr lang="fr-FR" dirty="0" smtClean="0"/>
              <a:t>Marc a un examen.</a:t>
            </a:r>
          </a:p>
          <a:p>
            <a:pPr marL="514350" indent="-514350">
              <a:buAutoNum type="arabicPeriod"/>
            </a:pPr>
            <a:r>
              <a:rPr lang="fr-FR" dirty="0" smtClean="0"/>
              <a:t>Il veut </a:t>
            </a:r>
            <a:r>
              <a:rPr lang="fr-FR" u="sng" dirty="0" smtClean="0"/>
              <a:t>réussir</a:t>
            </a:r>
            <a:r>
              <a:rPr lang="fr-FR" dirty="0" smtClean="0"/>
              <a:t> son examen.</a:t>
            </a:r>
          </a:p>
          <a:p>
            <a:pPr marL="514350" indent="-514350">
              <a:buAutoNum type="arabicPeriod"/>
            </a:pPr>
            <a:r>
              <a:rPr lang="fr-FR" dirty="0" smtClean="0"/>
              <a:t>Il </a:t>
            </a:r>
            <a:r>
              <a:rPr lang="fr-FR" u="sng" dirty="0" smtClean="0"/>
              <a:t>échoue à</a:t>
            </a:r>
            <a:r>
              <a:rPr lang="fr-FR" dirty="0" smtClean="0"/>
              <a:t> son examen.</a:t>
            </a:r>
          </a:p>
          <a:p>
            <a:pPr marL="514350" indent="-514350">
              <a:buAutoNum type="arabicPeriod"/>
            </a:pPr>
            <a:r>
              <a:rPr lang="fr-FR" dirty="0" smtClean="0"/>
              <a:t>Il va au </a:t>
            </a:r>
            <a:r>
              <a:rPr lang="fr-FR" u="sng" dirty="0" smtClean="0"/>
              <a:t>cours de rattrapage</a:t>
            </a:r>
            <a:r>
              <a:rPr lang="fr-FR" dirty="0" smtClean="0"/>
              <a:t> samedi.</a:t>
            </a:r>
            <a:endParaRPr lang="fr-FR" dirty="0"/>
          </a:p>
        </p:txBody>
      </p:sp>
    </p:spTree>
    <p:extLst>
      <p:ext uri="{BB962C8B-B14F-4D97-AF65-F5344CB8AC3E}">
        <p14:creationId xmlns:p14="http://schemas.microsoft.com/office/powerpoint/2010/main" val="11927297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TotalTime>
  <Words>125</Words>
  <Application>Microsoft Office PowerPoint</Application>
  <PresentationFormat>Widescreen</PresentationFormat>
  <Paragraphs>31</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Berlin Sans FB</vt:lpstr>
      <vt:lpstr>Calibri</vt:lpstr>
      <vt:lpstr>Calibri Light</vt:lpstr>
      <vt:lpstr>French Script MT</vt:lpstr>
      <vt:lpstr>Office Theme</vt:lpstr>
      <vt:lpstr>CLOCHETTE  Determine if the correct translation of “plus” would be “more” or “most” in each of the following sentences. Write more or most for your answer.  1. Le lion court plus vite que la gazelle.  2. Même s’il était le plus laid chien du monde, je l’aimerais encore.  3. Will Farrell est plus marrant que Tyler Perry.  4. La science est plus difficile que les maths.  5. Bradley Cooper est le plus bel acteur du monde.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Danielle Berndt</dc:creator>
  <cp:lastModifiedBy>Danielle Berndt</cp:lastModifiedBy>
  <cp:revision>9</cp:revision>
  <dcterms:created xsi:type="dcterms:W3CDTF">2016-09-20T14:15:39Z</dcterms:created>
  <dcterms:modified xsi:type="dcterms:W3CDTF">2016-09-21T14:29:11Z</dcterms:modified>
</cp:coreProperties>
</file>